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BDB3-128B-CF0F-F231-7094F8E27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DD85B-BD97-9184-0A3D-03A1A6254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BE822-A83D-BDAF-AF2B-F83CDA138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6AC31-CCE7-46D8-BC3A-F0A99EF6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7AD7C-BD27-2EB6-9355-594FD9C8C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5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CD99-318D-59C6-55A2-A9FBFA99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47FD7-AD2C-9DCE-C8C5-EB3A27952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8F235-E3AE-68F7-1049-E4B2939D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2E130-FACE-7E8F-F9B1-F3CDE22AF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6951A-24EA-304F-BB12-3B916313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15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9446-C2BC-F600-E878-3D9036AA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1B200-E995-557F-CE84-AE59A9CB6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9F8FA-0535-5731-A013-22D2AAB0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39F7A-B405-B8A3-1010-666DE71CA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D2D75-845B-7CB4-2B38-DE5AE9CC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9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BB40E-528D-5115-7CB9-F28B9D41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5C6F1-614B-9F53-22E7-4034D8685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714C8-D36B-C0AF-CF90-208D88189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1147D-A584-7E14-FED5-19041400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577E4-2B1F-7621-4FF8-C3DD04A4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67DF6-0F17-4FA9-AF39-679B87E4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D31B-B761-9FDC-1AFE-30073D2A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8FBD3-D11A-D012-01E9-F857702D0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0A347-5CEE-F895-AD47-3974651D8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F2CF79-D4AD-7C58-7788-E3A0F0241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A86214-2D3D-FFB4-D9BE-D52D9E677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758380-5979-C60C-F463-167E4EEB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EEED0-D180-2D34-7DE3-CA158EC53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67A0E-D6D6-95AF-C3B2-677E75B0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8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F7CC-BDC8-E050-67C4-153763369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1DD846-5E17-A9D1-B513-177D994C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A67CF-E16A-E852-DD9B-E2F4D353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DC2D8-EA2F-2B32-BF54-6A21485C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5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762CE3-86A7-A22F-8CEB-7976FA3F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8E7B2-93D4-3642-0444-699EE576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BD016-F7AE-302D-4F29-99A3073A2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2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EE46-08C8-2347-35B2-60EA2DB0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9BECB-30BA-372A-5688-D79AECEE3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E711D-6C47-0A51-A99A-273CD3A97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D8815-B1A2-4354-A664-5AB7373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A2FBD-15AA-A299-3265-F359B416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90590-914F-9537-9FFF-31B8A08A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9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FDDC1-166C-452C-63A0-11C4F877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ABF848-B92A-2C9F-9CE9-73BAAC678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0DCD7-5CF6-E752-7533-657A244F1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DED00-F945-9A0F-B514-0A62CCEE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A67AD-D62B-958E-8DDF-2D43E467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9251B-9260-D617-73D7-F003207F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8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6241-8BD3-2878-FCF6-ADD3A01A5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F22CCD-4FD9-FCD8-7A69-AC3039356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F420D-F5B3-38F2-A6FD-A7C8615B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0B3E1-DB07-CA44-F517-8229A3B9F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827AC-158E-35AE-0CC2-954037CC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8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FE1B51-34AA-7B4B-BE5B-08981F9CC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284C1-F757-19B6-C160-38C16F16E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4D9B5-472F-3449-79AD-5CEF25D1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09F7A-723B-C5A9-E259-DE9828B4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87654-C266-896E-DE67-F34E57ED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1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F70C4A-46F2-8463-4C5F-471B5063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5A655-DC4B-BEF8-6363-CCA7650BD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F4481-62C9-045C-0DA2-175C2E6CE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707C3-AA8D-4459-81E9-BD847243BB51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8A5BB-EAF9-207A-718F-194BCBEC6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FA8E0-770E-2AD1-64F3-E179A231E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172A3-8B01-4FE7-BCFD-C4FFEE0B7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0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>
            <a:extLst>
              <a:ext uri="{FF2B5EF4-FFF2-40B4-BE49-F238E27FC236}">
                <a16:creationId xmlns:a16="http://schemas.microsoft.com/office/drawing/2014/main" id="{398D76DE-30E0-CA0F-FC93-129121454956}"/>
              </a:ext>
            </a:extLst>
          </p:cNvPr>
          <p:cNvSpPr txBox="1"/>
          <p:nvPr/>
        </p:nvSpPr>
        <p:spPr>
          <a:xfrm>
            <a:off x="0" y="188640"/>
            <a:ext cx="12192000" cy="400091"/>
          </a:xfrm>
          <a:prstGeom prst="rect">
            <a:avLst/>
          </a:prstGeom>
          <a:solidFill>
            <a:srgbClr val="2D2DB9">
              <a:lumMod val="50000"/>
            </a:srgbClr>
          </a:solidFill>
        </p:spPr>
        <p:txBody>
          <a:bodyPr wrap="square" lIns="91420" tIns="45711" rIns="91420" bIns="45711" rtlCol="0">
            <a:spAutoFit/>
          </a:bodyPr>
          <a:lstStyle/>
          <a:p>
            <a:pPr marL="0" marR="0" lvl="0" indent="0" algn="ctr" defTabSz="93296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SimSun"/>
              </a:rPr>
              <a:t>Fishbone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SimSun"/>
              </a:rPr>
              <a:t>Analysis / Cause and Effect Diagram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SimSun"/>
            </a:endParaRP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9EAA302D-948B-B7D8-D3E5-752A10492B90}"/>
              </a:ext>
            </a:extLst>
          </p:cNvPr>
          <p:cNvGrpSpPr/>
          <p:nvPr/>
        </p:nvGrpSpPr>
        <p:grpSpPr>
          <a:xfrm>
            <a:off x="149290" y="799352"/>
            <a:ext cx="11784563" cy="5725992"/>
            <a:chOff x="541177" y="799352"/>
            <a:chExt cx="8820472" cy="5725992"/>
          </a:xfrm>
        </p:grpSpPr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0BD69B7-B301-C452-5A08-1FE139F0D525}"/>
                </a:ext>
              </a:extLst>
            </p:cNvPr>
            <p:cNvCxnSpPr/>
            <p:nvPr/>
          </p:nvCxnSpPr>
          <p:spPr>
            <a:xfrm>
              <a:off x="925381" y="3393728"/>
              <a:ext cx="7140124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EC1A876-B2C9-5AA2-0A6D-AC5B6B927B87}"/>
                </a:ext>
              </a:extLst>
            </p:cNvPr>
            <p:cNvGrpSpPr/>
            <p:nvPr/>
          </p:nvGrpSpPr>
          <p:grpSpPr>
            <a:xfrm>
              <a:off x="6150668" y="821930"/>
              <a:ext cx="1698813" cy="2595781"/>
              <a:chOff x="4644008" y="1628800"/>
              <a:chExt cx="1698813" cy="1772954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A2186708-AE26-B2E2-DE0E-12DEAD89D7DD}"/>
                  </a:ext>
                </a:extLst>
              </p:cNvPr>
              <p:cNvCxnSpPr/>
              <p:nvPr/>
            </p:nvCxnSpPr>
            <p:spPr>
              <a:xfrm>
                <a:off x="5004048" y="1916832"/>
                <a:ext cx="1338773" cy="148492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0138889-FD34-C84A-01A5-C89F7033A205}"/>
                  </a:ext>
                </a:extLst>
              </p:cNvPr>
              <p:cNvSpPr txBox="1"/>
              <p:nvPr/>
            </p:nvSpPr>
            <p:spPr>
              <a:xfrm>
                <a:off x="4644008" y="1628800"/>
                <a:ext cx="685800" cy="265040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Man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4679095-11A2-BDAD-03F6-E900C13BB8DE}"/>
                </a:ext>
              </a:extLst>
            </p:cNvPr>
            <p:cNvGrpSpPr/>
            <p:nvPr/>
          </p:nvGrpSpPr>
          <p:grpSpPr>
            <a:xfrm>
              <a:off x="1549149" y="3381818"/>
              <a:ext cx="2051860" cy="2567462"/>
              <a:chOff x="1340768" y="2841740"/>
              <a:chExt cx="2051860" cy="1928972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7A6F4DB8-7ED3-42C1-F0D8-39782B9DBF82}"/>
                  </a:ext>
                </a:extLst>
              </p:cNvPr>
              <p:cNvCxnSpPr/>
              <p:nvPr/>
            </p:nvCxnSpPr>
            <p:spPr>
              <a:xfrm flipH="1">
                <a:off x="1907704" y="2841740"/>
                <a:ext cx="1484924" cy="159537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15F9E61-60C7-B460-DAF1-941172C2814E}"/>
                  </a:ext>
                </a:extLst>
              </p:cNvPr>
              <p:cNvSpPr txBox="1"/>
              <p:nvPr/>
            </p:nvSpPr>
            <p:spPr>
              <a:xfrm>
                <a:off x="1340768" y="4509120"/>
                <a:ext cx="1143000" cy="261592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Mother Nature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847DAAD-9A43-4C9E-ABD6-FD652AEF688B}"/>
                </a:ext>
              </a:extLst>
            </p:cNvPr>
            <p:cNvGrpSpPr/>
            <p:nvPr/>
          </p:nvGrpSpPr>
          <p:grpSpPr>
            <a:xfrm>
              <a:off x="8075347" y="2276872"/>
              <a:ext cx="1286302" cy="2010641"/>
              <a:chOff x="6420273" y="2276872"/>
              <a:chExt cx="1286302" cy="2010641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3BCC6147-3E40-E953-87E0-B2C6B15D8686}"/>
                  </a:ext>
                </a:extLst>
              </p:cNvPr>
              <p:cNvSpPr/>
              <p:nvPr/>
            </p:nvSpPr>
            <p:spPr>
              <a:xfrm>
                <a:off x="6474865" y="2276872"/>
                <a:ext cx="1231710" cy="201064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91420" tIns="45711" rIns="91420" bIns="45711" rtlCol="0" anchor="ctr"/>
              <a:lstStyle/>
              <a:p>
                <a:pPr marL="0" marR="0" lvl="0" indent="0" algn="ctr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SimSun"/>
                  <a:cs typeface="+mn-cs"/>
                </a:endParaRPr>
              </a:p>
              <a:p>
                <a:pPr marL="0" marR="0" lvl="0" indent="0" algn="ctr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/>
                    <a:cs typeface="+mn-cs"/>
                  </a:rPr>
                  <a:t>High start-up delays of production lines 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3FFDE8E-4909-86BC-891F-123DB380745B}"/>
                  </a:ext>
                </a:extLst>
              </p:cNvPr>
              <p:cNvSpPr txBox="1"/>
              <p:nvPr/>
            </p:nvSpPr>
            <p:spPr>
              <a:xfrm>
                <a:off x="6420273" y="2276872"/>
                <a:ext cx="1286302" cy="600146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algn="ctr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Problem/Effect</a:t>
                </a:r>
              </a:p>
              <a:p>
                <a:pPr marL="0" marR="0" lvl="0" indent="0" algn="ctr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/>
                </a:endParaRPr>
              </a:p>
              <a:p>
                <a:pPr marL="0" marR="0" lvl="0" indent="0" algn="ctr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.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3CC7B1C3-F45A-7987-F8D6-776A0AC01697}"/>
                </a:ext>
              </a:extLst>
            </p:cNvPr>
            <p:cNvGrpSpPr/>
            <p:nvPr/>
          </p:nvGrpSpPr>
          <p:grpSpPr>
            <a:xfrm>
              <a:off x="3673017" y="799352"/>
              <a:ext cx="1800200" cy="2595781"/>
              <a:chOff x="3131840" y="1628800"/>
              <a:chExt cx="1800200" cy="1772954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F9FD939-8316-C92E-9D1D-1561271BD8CA}"/>
                  </a:ext>
                </a:extLst>
              </p:cNvPr>
              <p:cNvSpPr txBox="1"/>
              <p:nvPr/>
            </p:nvSpPr>
            <p:spPr>
              <a:xfrm>
                <a:off x="3131840" y="1628800"/>
                <a:ext cx="838200" cy="265040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Machine</a:t>
                </a: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90B8A23-1793-81B2-75C7-2F363327CF1B}"/>
                  </a:ext>
                </a:extLst>
              </p:cNvPr>
              <p:cNvCxnSpPr/>
              <p:nvPr/>
            </p:nvCxnSpPr>
            <p:spPr>
              <a:xfrm>
                <a:off x="3593267" y="1916832"/>
                <a:ext cx="1338773" cy="148492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828D276-879A-56FD-1ED3-8AD4D16CDF5E}"/>
                </a:ext>
              </a:extLst>
            </p:cNvPr>
            <p:cNvGrpSpPr/>
            <p:nvPr/>
          </p:nvGrpSpPr>
          <p:grpSpPr>
            <a:xfrm>
              <a:off x="1799040" y="1025884"/>
              <a:ext cx="1800200" cy="2359801"/>
              <a:chOff x="1619672" y="1052736"/>
              <a:chExt cx="1800200" cy="177295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1904719-E0C5-0627-6C5F-2DBADF4C239F}"/>
                  </a:ext>
                </a:extLst>
              </p:cNvPr>
              <p:cNvSpPr txBox="1"/>
              <p:nvPr/>
            </p:nvSpPr>
            <p:spPr>
              <a:xfrm>
                <a:off x="1619672" y="1052736"/>
                <a:ext cx="742950" cy="265040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Material</a:t>
                </a:r>
              </a:p>
            </p:txBody>
          </p: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5E312FC6-823D-322A-72C6-9435D86F9B68}"/>
                  </a:ext>
                </a:extLst>
              </p:cNvPr>
              <p:cNvCxnSpPr/>
              <p:nvPr/>
            </p:nvCxnSpPr>
            <p:spPr>
              <a:xfrm>
                <a:off x="2081099" y="1340768"/>
                <a:ext cx="1338773" cy="148492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0A45BFA-0AF0-7C5B-5FAD-BC64654B2AB9}"/>
                </a:ext>
              </a:extLst>
            </p:cNvPr>
            <p:cNvGrpSpPr/>
            <p:nvPr/>
          </p:nvGrpSpPr>
          <p:grpSpPr>
            <a:xfrm>
              <a:off x="3418852" y="3407608"/>
              <a:ext cx="2037808" cy="2723829"/>
              <a:chOff x="2894232" y="2841740"/>
              <a:chExt cx="2037808" cy="1860412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6EF08D8A-B047-7B6A-F59F-5632433F1708}"/>
                  </a:ext>
                </a:extLst>
              </p:cNvPr>
              <p:cNvSpPr txBox="1"/>
              <p:nvPr/>
            </p:nvSpPr>
            <p:spPr>
              <a:xfrm>
                <a:off x="2894232" y="4437112"/>
                <a:ext cx="1173712" cy="265040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Measurement</a:t>
                </a:r>
              </a:p>
            </p:txBody>
          </p: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8DF3D7DE-E8DF-DF81-C173-1EA30F2CB613}"/>
                  </a:ext>
                </a:extLst>
              </p:cNvPr>
              <p:cNvCxnSpPr/>
              <p:nvPr/>
            </p:nvCxnSpPr>
            <p:spPr>
              <a:xfrm flipH="1">
                <a:off x="3447116" y="2841740"/>
                <a:ext cx="1484924" cy="159537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BED349F-18B3-4717-B095-A69E16581E7B}"/>
                </a:ext>
              </a:extLst>
            </p:cNvPr>
            <p:cNvGrpSpPr/>
            <p:nvPr/>
          </p:nvGrpSpPr>
          <p:grpSpPr>
            <a:xfrm>
              <a:off x="5977273" y="3413162"/>
              <a:ext cx="1872208" cy="3112182"/>
              <a:chOff x="4427984" y="2841740"/>
              <a:chExt cx="1872208" cy="1932420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C7B0F76-9C20-2891-30EF-9158493CBA7C}"/>
                  </a:ext>
                </a:extLst>
              </p:cNvPr>
              <p:cNvSpPr txBox="1"/>
              <p:nvPr/>
            </p:nvSpPr>
            <p:spPr>
              <a:xfrm>
                <a:off x="4427984" y="4509120"/>
                <a:ext cx="892792" cy="265040"/>
              </a:xfrm>
              <a:prstGeom prst="rect">
                <a:avLst/>
              </a:prstGeom>
              <a:noFill/>
            </p:spPr>
            <p:txBody>
              <a:bodyPr wrap="square" lIns="91420" tIns="45711" rIns="91420" bIns="45711" rtlCol="0">
                <a:spAutoFit/>
              </a:bodyPr>
              <a:lstStyle/>
              <a:p>
                <a:pPr marL="0" marR="0" lvl="0" indent="0" defTabSz="93296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/>
                  </a:rPr>
                  <a:t>Method</a:t>
                </a:r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D0A14033-9834-99E5-48DC-C49C88922774}"/>
                  </a:ext>
                </a:extLst>
              </p:cNvPr>
              <p:cNvCxnSpPr/>
              <p:nvPr/>
            </p:nvCxnSpPr>
            <p:spPr>
              <a:xfrm flipH="1">
                <a:off x="4815268" y="2841740"/>
                <a:ext cx="1484924" cy="1595372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CD73253-8F7E-D06E-15CD-636EDD0C4089}"/>
                </a:ext>
              </a:extLst>
            </p:cNvPr>
            <p:cNvGrpSpPr/>
            <p:nvPr/>
          </p:nvGrpSpPr>
          <p:grpSpPr>
            <a:xfrm>
              <a:off x="5034154" y="1555612"/>
              <a:ext cx="1750770" cy="398919"/>
              <a:chOff x="901245" y="1700808"/>
              <a:chExt cx="1750770" cy="398919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A2D7F98A-B52A-6F55-0925-581315DAA101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High WIP searching time</a:t>
                </a:r>
              </a:p>
            </p:txBody>
          </p: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05DA2911-27DE-5630-0C79-72A415B4E91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416DEA7-4D5D-5DA9-BB19-DA5B920FDCA1}"/>
                </a:ext>
              </a:extLst>
            </p:cNvPr>
            <p:cNvGrpSpPr/>
            <p:nvPr/>
          </p:nvGrpSpPr>
          <p:grpSpPr>
            <a:xfrm>
              <a:off x="5905265" y="2924944"/>
              <a:ext cx="1750770" cy="398919"/>
              <a:chOff x="901245" y="1700808"/>
              <a:chExt cx="1750770" cy="398919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E33F2A0-DB25-04FF-B6F3-9C52BE072465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untrained manpower</a:t>
                </a:r>
              </a:p>
            </p:txBody>
          </p: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585205E0-5BB7-4663-15E2-EA76C307D5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1369F3B-48DE-7A93-CB9D-BADA2FB5F57F}"/>
                </a:ext>
              </a:extLst>
            </p:cNvPr>
            <p:cNvGrpSpPr/>
            <p:nvPr/>
          </p:nvGrpSpPr>
          <p:grpSpPr>
            <a:xfrm>
              <a:off x="986143" y="1949961"/>
              <a:ext cx="1750770" cy="398919"/>
              <a:chOff x="901245" y="1700808"/>
              <a:chExt cx="1750770" cy="398919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4FD722A6-5F9D-9646-2D3C-DE45F90BE4DE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SFG Trolley not available</a:t>
                </a:r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9C867660-134D-64B0-DDD6-82A712AA6D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291B404-452E-B1CC-A967-38EAB2198205}"/>
                </a:ext>
              </a:extLst>
            </p:cNvPr>
            <p:cNvGrpSpPr/>
            <p:nvPr/>
          </p:nvGrpSpPr>
          <p:grpSpPr>
            <a:xfrm>
              <a:off x="5344764" y="1988840"/>
              <a:ext cx="1750770" cy="398919"/>
              <a:chOff x="901245" y="1700808"/>
              <a:chExt cx="1750770" cy="398919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43BBD2C-74B0-97D8-FF2C-A49D95DADE9D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manpower not available</a:t>
                </a: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7386AF47-4F02-8A07-BC6B-0338F84D63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7138C8F1-100E-7FF1-E93C-4D510900F14A}"/>
                </a:ext>
              </a:extLst>
            </p:cNvPr>
            <p:cNvGrpSpPr/>
            <p:nvPr/>
          </p:nvGrpSpPr>
          <p:grpSpPr>
            <a:xfrm>
              <a:off x="4919731" y="5262329"/>
              <a:ext cx="1750770" cy="398919"/>
              <a:chOff x="901245" y="1700808"/>
              <a:chExt cx="1750770" cy="398919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8952CC7-4ECF-F469-12D0-B7B9AAA3EEAC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B</a:t>
                </a: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PR not available on time</a:t>
                </a:r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358EDA83-B9CD-6714-6629-3700292923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07460ADC-EF17-47A2-F971-365BA2D3B5DF}"/>
                </a:ext>
              </a:extLst>
            </p:cNvPr>
            <p:cNvGrpSpPr/>
            <p:nvPr/>
          </p:nvGrpSpPr>
          <p:grpSpPr>
            <a:xfrm>
              <a:off x="541177" y="1517913"/>
              <a:ext cx="1907704" cy="398919"/>
              <a:chOff x="744311" y="1700808"/>
              <a:chExt cx="1907704" cy="398919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92D4BE3-0986-B671-FBCC-B3246CB12927}"/>
                  </a:ext>
                </a:extLst>
              </p:cNvPr>
              <p:cNvSpPr/>
              <p:nvPr/>
            </p:nvSpPr>
            <p:spPr bwMode="auto">
              <a:xfrm>
                <a:off x="744311" y="1700808"/>
                <a:ext cx="1597094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Sanitization trolley </a:t>
                </a: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not available on time</a:t>
                </a:r>
              </a:p>
            </p:txBody>
          </p: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3FDD55DA-EEA2-7E2A-C0BD-73D56F84B1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D5339E6-CEC6-9544-E11D-47546575CBEF}"/>
                </a:ext>
              </a:extLst>
            </p:cNvPr>
            <p:cNvGrpSpPr/>
            <p:nvPr/>
          </p:nvGrpSpPr>
          <p:grpSpPr>
            <a:xfrm>
              <a:off x="1634215" y="2886065"/>
              <a:ext cx="1750770" cy="398919"/>
              <a:chOff x="901245" y="1700808"/>
              <a:chExt cx="1750770" cy="398919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B6CDF7A0-50BF-BFA9-00D1-4E9BCAFD002B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polybag trolley </a:t>
                </a: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not available</a:t>
                </a:r>
              </a:p>
            </p:txBody>
          </p: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E8800EFB-C11B-A1E8-A25D-01375B8D07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C600311F-EDC8-5E90-39A9-2BEA8758EBDD}"/>
                </a:ext>
              </a:extLst>
            </p:cNvPr>
            <p:cNvGrpSpPr/>
            <p:nvPr/>
          </p:nvGrpSpPr>
          <p:grpSpPr>
            <a:xfrm>
              <a:off x="1346183" y="2420888"/>
              <a:ext cx="1750770" cy="398919"/>
              <a:chOff x="901245" y="1700808"/>
              <a:chExt cx="1750770" cy="398919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2F4DFB74-1276-2F80-BC21-22240A1A0EF9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Tape dispenser </a:t>
                </a: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not available</a:t>
                </a:r>
              </a:p>
            </p:txBody>
          </p: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9AA8D4A1-F746-EB4B-720C-612048600A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53D7DE81-86F9-AE42-7DD6-F97AA2568122}"/>
                </a:ext>
              </a:extLst>
            </p:cNvPr>
            <p:cNvGrpSpPr/>
            <p:nvPr/>
          </p:nvGrpSpPr>
          <p:grpSpPr>
            <a:xfrm>
              <a:off x="4825145" y="1124744"/>
              <a:ext cx="1750770" cy="398919"/>
              <a:chOff x="901245" y="1700808"/>
              <a:chExt cx="1750770" cy="398919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4BC45A45-1782-C38E-90D8-2BF7361518F7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Operator allocation delay</a:t>
                </a:r>
              </a:p>
            </p:txBody>
          </p: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36DE6875-E5D6-CA87-DE27-1BA3636B0F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D91F22E-10CE-712C-2B9B-A9048DA5DDD3}"/>
                </a:ext>
              </a:extLst>
            </p:cNvPr>
            <p:cNvGrpSpPr/>
            <p:nvPr/>
          </p:nvGrpSpPr>
          <p:grpSpPr>
            <a:xfrm>
              <a:off x="1274175" y="4005064"/>
              <a:ext cx="1750770" cy="398919"/>
              <a:chOff x="901245" y="1700808"/>
              <a:chExt cx="1750770" cy="398919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059FB90A-3152-1F9F-2CE5-4C6BEB05C272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Power failure</a:t>
                </a:r>
              </a:p>
            </p:txBody>
          </p: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AC25C1BF-7D2D-F981-12B3-CABBE52E87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3B747E1C-ADC4-E942-2BDF-12F4D7C95292}"/>
                </a:ext>
              </a:extLst>
            </p:cNvPr>
            <p:cNvGrpSpPr/>
            <p:nvPr/>
          </p:nvGrpSpPr>
          <p:grpSpPr>
            <a:xfrm>
              <a:off x="5302349" y="4437112"/>
              <a:ext cx="1750770" cy="737567"/>
              <a:chOff x="901245" y="1700808"/>
              <a:chExt cx="1750770" cy="398919"/>
            </a:xfrm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B59DF4F0-EDCF-706C-00DB-B5D65C0C8EA2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Sanitization solution preparation delay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81571F19-0465-2C83-A814-1FC79BB899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433BA922-B67C-C796-CDF1-46082732AF5D}"/>
                </a:ext>
              </a:extLst>
            </p:cNvPr>
            <p:cNvGrpSpPr/>
            <p:nvPr/>
          </p:nvGrpSpPr>
          <p:grpSpPr>
            <a:xfrm>
              <a:off x="5689241" y="3858902"/>
              <a:ext cx="1773348" cy="523686"/>
              <a:chOff x="901245" y="1816487"/>
              <a:chExt cx="1773348" cy="283240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9280BA61-9B6C-BB4B-5DD2-AEB31A7366BF}"/>
                  </a:ext>
                </a:extLst>
              </p:cNvPr>
              <p:cNvSpPr/>
              <p:nvPr/>
            </p:nvSpPr>
            <p:spPr bwMode="auto">
              <a:xfrm>
                <a:off x="901245" y="1816487"/>
                <a:ext cx="1440160" cy="283240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Leak test solution preparation delay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34" name="Straight Arrow Connector 133">
                <a:extLst>
                  <a:ext uri="{FF2B5EF4-FFF2-40B4-BE49-F238E27FC236}">
                    <a16:creationId xmlns:a16="http://schemas.microsoft.com/office/drawing/2014/main" id="{B3238048-CEEA-8A42-7D8D-B2C5303325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49988" y="1952804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4B76E54-595B-0BE6-5BC2-E527793357DC}"/>
                </a:ext>
              </a:extLst>
            </p:cNvPr>
            <p:cNvGrpSpPr/>
            <p:nvPr/>
          </p:nvGrpSpPr>
          <p:grpSpPr>
            <a:xfrm>
              <a:off x="5617233" y="2454017"/>
              <a:ext cx="1750770" cy="398919"/>
              <a:chOff x="901245" y="1700808"/>
              <a:chExt cx="1750770" cy="398919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0C1EB84-E0BA-F2AE-94BC-463039B919DF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SFG Assurance delay</a:t>
                </a:r>
              </a:p>
            </p:txBody>
          </p:sp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BE82513D-8F1B-4690-ABF4-D22154D2F9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02B6331C-0F52-FE31-8B79-DE0246B66EF7}"/>
                </a:ext>
              </a:extLst>
            </p:cNvPr>
            <p:cNvGrpSpPr/>
            <p:nvPr/>
          </p:nvGrpSpPr>
          <p:grpSpPr>
            <a:xfrm>
              <a:off x="3168961" y="2285256"/>
              <a:ext cx="1750770" cy="398919"/>
              <a:chOff x="901245" y="1700808"/>
              <a:chExt cx="1750770" cy="398919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3AD136D-D629-A9CB-2D14-BC6FAFDB4D1E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Machine H</a:t>
                </a: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eating delay</a:t>
                </a:r>
              </a:p>
            </p:txBody>
          </p: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id="{BAA2C7A6-8183-A44D-DA6E-398A048B5C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C473C05-475B-ED55-4E81-75788841FAEC}"/>
                </a:ext>
              </a:extLst>
            </p:cNvPr>
            <p:cNvGrpSpPr/>
            <p:nvPr/>
          </p:nvGrpSpPr>
          <p:grpSpPr>
            <a:xfrm>
              <a:off x="5932117" y="3429000"/>
              <a:ext cx="1773348" cy="399299"/>
              <a:chOff x="901245" y="1852516"/>
              <a:chExt cx="1773348" cy="215964"/>
            </a:xfrm>
          </p:grpSpPr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8B721251-77B3-BA73-FF79-405A31C38013}"/>
                  </a:ext>
                </a:extLst>
              </p:cNvPr>
              <p:cNvSpPr/>
              <p:nvPr/>
            </p:nvSpPr>
            <p:spPr bwMode="auto">
              <a:xfrm>
                <a:off x="901245" y="1852516"/>
                <a:ext cx="1440160" cy="21596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Area Sanitization delay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5582E8C9-BB45-2576-3488-DAFFF0818B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49988" y="1952804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3A7B6F27-676E-7AFC-42E2-FC5F0D2ACE98}"/>
                </a:ext>
              </a:extLst>
            </p:cNvPr>
            <p:cNvGrpSpPr/>
            <p:nvPr/>
          </p:nvGrpSpPr>
          <p:grpSpPr>
            <a:xfrm>
              <a:off x="6909104" y="4902289"/>
              <a:ext cx="1732465" cy="398919"/>
              <a:chOff x="6489365" y="4902289"/>
              <a:chExt cx="1732465" cy="398919"/>
            </a:xfrm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031CA0E5-623F-760D-E749-2A72A5AB9D50}"/>
                  </a:ext>
                </a:extLst>
              </p:cNvPr>
              <p:cNvSpPr/>
              <p:nvPr/>
            </p:nvSpPr>
            <p:spPr bwMode="auto">
              <a:xfrm>
                <a:off x="6781670" y="4902289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I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daily proof delay</a:t>
                </a:r>
              </a:p>
            </p:txBody>
          </p: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82A49C76-7328-5D3D-9472-F60FA37B2366}"/>
                  </a:ext>
                </a:extLst>
              </p:cNvPr>
              <p:cNvCxnSpPr>
                <a:cxnSpLocks/>
                <a:stCxn id="145" idx="1"/>
              </p:cNvCxnSpPr>
              <p:nvPr/>
            </p:nvCxnSpPr>
            <p:spPr bwMode="auto">
              <a:xfrm flipH="1" flipV="1">
                <a:off x="6489365" y="5101748"/>
                <a:ext cx="292305" cy="1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EDD29B24-C578-6DDE-F766-ECE6C591099F}"/>
                </a:ext>
              </a:extLst>
            </p:cNvPr>
            <p:cNvGrpSpPr/>
            <p:nvPr/>
          </p:nvGrpSpPr>
          <p:grpSpPr>
            <a:xfrm>
              <a:off x="2551632" y="1495264"/>
              <a:ext cx="1865468" cy="398919"/>
              <a:chOff x="973488" y="1700808"/>
              <a:chExt cx="1604678" cy="398919"/>
            </a:xfrm>
          </p:grpSpPr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F70383B5-9570-86F3-5261-BB31F8C06B97}"/>
                  </a:ext>
                </a:extLst>
              </p:cNvPr>
              <p:cNvSpPr/>
              <p:nvPr/>
            </p:nvSpPr>
            <p:spPr bwMode="auto">
              <a:xfrm>
                <a:off x="973488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lang="en-US" sz="1200" kern="0" dirty="0">
                    <a:solidFill>
                      <a:srgbClr val="000000"/>
                    </a:solidFill>
                    <a:latin typeface="Arial" charset="0"/>
                    <a:ea typeface="SimSun" charset="-122"/>
                  </a:rPr>
                  <a:t>Start up adjustment/ setting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6EC74258-042E-DF4D-F253-DF5EFEFCA1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401259" y="1899086"/>
                <a:ext cx="176907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D23BBB7-4E74-5616-3BE3-9F6C96B086B2}"/>
                </a:ext>
              </a:extLst>
            </p:cNvPr>
            <p:cNvGrpSpPr/>
            <p:nvPr/>
          </p:nvGrpSpPr>
          <p:grpSpPr>
            <a:xfrm>
              <a:off x="838742" y="4614665"/>
              <a:ext cx="1750770" cy="398919"/>
              <a:chOff x="901245" y="1700808"/>
              <a:chExt cx="1750770" cy="398919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6963626E-5880-E2E7-06DC-E0CAC296ED19}"/>
                  </a:ext>
                </a:extLst>
              </p:cNvPr>
              <p:cNvSpPr/>
              <p:nvPr/>
            </p:nvSpPr>
            <p:spPr bwMode="auto">
              <a:xfrm>
                <a:off x="901245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lang="en-IN" sz="1200" kern="0" dirty="0">
                    <a:solidFill>
                      <a:srgbClr val="000000"/>
                    </a:solidFill>
                    <a:latin typeface="Arial" charset="0"/>
                    <a:ea typeface="SimSun" charset="-122"/>
                  </a:rPr>
                  <a:t>Rh &amp; Temp. out of range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8FC8A331-038E-FE8D-7223-C3FEA7FFAA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C4D8073-B2EE-814D-BD92-0D636A9C4306}"/>
                </a:ext>
              </a:extLst>
            </p:cNvPr>
            <p:cNvGrpSpPr/>
            <p:nvPr/>
          </p:nvGrpSpPr>
          <p:grpSpPr>
            <a:xfrm>
              <a:off x="3440857" y="3555382"/>
              <a:ext cx="1750770" cy="624467"/>
              <a:chOff x="957117" y="1700808"/>
              <a:chExt cx="1750770" cy="398919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5CE8EBC2-49BF-638A-36ED-CD592B88F6A3}"/>
                  </a:ext>
                </a:extLst>
              </p:cNvPr>
              <p:cNvSpPr/>
              <p:nvPr/>
            </p:nvSpPr>
            <p:spPr bwMode="auto">
              <a:xfrm>
                <a:off x="957117" y="1700808"/>
                <a:ext cx="1440160" cy="398919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Measuring cylinder not calibrated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D6DE912F-5F48-B08C-2438-F9275B49FC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83282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1C57AB13-B3F6-C2E3-038D-8A708768CE3C}"/>
                </a:ext>
              </a:extLst>
            </p:cNvPr>
            <p:cNvGrpSpPr/>
            <p:nvPr/>
          </p:nvGrpSpPr>
          <p:grpSpPr>
            <a:xfrm>
              <a:off x="2729879" y="4742402"/>
              <a:ext cx="1767098" cy="474476"/>
              <a:chOff x="884917" y="1778102"/>
              <a:chExt cx="1767098" cy="256624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CDCAAC3C-D4D0-AF6B-4D11-3522EDEA2AD8}"/>
                  </a:ext>
                </a:extLst>
              </p:cNvPr>
              <p:cNvSpPr/>
              <p:nvPr/>
            </p:nvSpPr>
            <p:spPr bwMode="auto">
              <a:xfrm>
                <a:off x="884917" y="1778102"/>
                <a:ext cx="1440160" cy="256624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SimSun" charset="-122"/>
                  </a:rPr>
                  <a:t>Weighing balance not calibrated</a:t>
                </a:r>
                <a:endParaRPr kumimoji="0" lang="en-I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SimSun" charset="-122"/>
                </a:endParaRPr>
              </a:p>
            </p:txBody>
          </p: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765BD7F6-DC04-DD4E-C244-F8D258FCB3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27410" y="1899086"/>
                <a:ext cx="324605" cy="1182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776665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SimSun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Harish Kumar Nayak</dc:creator>
  <cp:lastModifiedBy>Harish Kumar Nayak</cp:lastModifiedBy>
  <cp:revision>1</cp:revision>
  <dcterms:created xsi:type="dcterms:W3CDTF">2024-04-13T03:47:03Z</dcterms:created>
  <dcterms:modified xsi:type="dcterms:W3CDTF">2024-04-13T03:47:44Z</dcterms:modified>
</cp:coreProperties>
</file>